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56" r:id="rId2"/>
    <p:sldId id="257" r:id="rId3"/>
    <p:sldId id="258" r:id="rId4"/>
    <p:sldId id="262" r:id="rId5"/>
    <p:sldId id="259" r:id="rId6"/>
    <p:sldId id="260" r:id="rId7"/>
    <p:sldId id="261" r:id="rId8"/>
    <p:sldId id="274" r:id="rId9"/>
    <p:sldId id="263" r:id="rId10"/>
    <p:sldId id="264" r:id="rId11"/>
    <p:sldId id="265" r:id="rId12"/>
    <p:sldId id="266" r:id="rId13"/>
    <p:sldId id="267" r:id="rId14"/>
    <p:sldId id="268" r:id="rId15"/>
    <p:sldId id="271" r:id="rId16"/>
    <p:sldId id="270" r:id="rId17"/>
    <p:sldId id="272" r:id="rId18"/>
    <p:sldId id="273" r:id="rId19"/>
    <p:sldId id="269"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68876" autoAdjust="0"/>
  </p:normalViewPr>
  <p:slideViewPr>
    <p:cSldViewPr>
      <p:cViewPr varScale="1">
        <p:scale>
          <a:sx n="62" d="100"/>
          <a:sy n="62" d="100"/>
        </p:scale>
        <p:origin x="-218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6DE4AD-E182-487B-8F22-197EF7073BBA}" type="datetimeFigureOut">
              <a:rPr lang="en-US" smtClean="0"/>
              <a:t>3/19/2019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BCADCB-05C7-486F-ABE5-049D26DDC8A6}" type="slidenum">
              <a:rPr lang="en-US" smtClean="0"/>
              <a:t>‹#›</a:t>
            </a:fld>
            <a:endParaRPr lang="en-US"/>
          </a:p>
        </p:txBody>
      </p:sp>
    </p:spTree>
    <p:extLst>
      <p:ext uri="{BB962C8B-B14F-4D97-AF65-F5344CB8AC3E}">
        <p14:creationId xmlns:p14="http://schemas.microsoft.com/office/powerpoint/2010/main" val="311532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Adversarial system is the legal system that is widely used in the US. Under adversarial criminal law system, the parties involved in a case develop and present their arguments, collect and submit evidence, summon and question witnesses, as well as generally control the information presented according to the law and legal process. In a nutshell, in an adversarial criminal justice system, the victim of crime is nearly totally excluded from an active role in the procedure of providing response to the convicted offender. </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a:t>
            </a:fld>
            <a:endParaRPr lang="en-US"/>
          </a:p>
        </p:txBody>
      </p:sp>
    </p:spTree>
    <p:extLst>
      <p:ext uri="{BB962C8B-B14F-4D97-AF65-F5344CB8AC3E}">
        <p14:creationId xmlns:p14="http://schemas.microsoft.com/office/powerpoint/2010/main" val="2203707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courtroom legal system is also known as the inquisitorial system. The system is widely used in the United States and Great Britain. It is defined as a method of legal practice in which the judge undertakings involve discovering facts while concurrently representing the interests of the state in a hearing.</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2</a:t>
            </a:fld>
            <a:endParaRPr lang="en-US"/>
          </a:p>
        </p:txBody>
      </p:sp>
    </p:spTree>
    <p:extLst>
      <p:ext uri="{BB962C8B-B14F-4D97-AF65-F5344CB8AC3E}">
        <p14:creationId xmlns:p14="http://schemas.microsoft.com/office/powerpoint/2010/main" val="632876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Despite the adversarial criminal system</a:t>
            </a:r>
            <a:r>
              <a:rPr lang="en-US" sz="1200" b="0" i="0" kern="1200" baseline="0" dirty="0" smtClean="0">
                <a:solidFill>
                  <a:schemeClr val="tx1"/>
                </a:solidFill>
                <a:effectLst/>
                <a:latin typeface="+mn-lt"/>
                <a:ea typeface="+mn-ea"/>
                <a:cs typeface="+mn-cs"/>
              </a:rPr>
              <a:t> going through</a:t>
            </a:r>
            <a:r>
              <a:rPr lang="en-US" sz="1200" b="0" i="0" kern="1200" dirty="0" smtClean="0">
                <a:solidFill>
                  <a:schemeClr val="tx1"/>
                </a:solidFill>
                <a:effectLst/>
                <a:latin typeface="+mn-lt"/>
                <a:ea typeface="+mn-ea"/>
                <a:cs typeface="+mn-cs"/>
              </a:rPr>
              <a:t> considerably over time. These changes have been as a  elated to shifting ideas about the nature and meaning of crime and what it is that the criminal justice system should achieve for victims, offenders and society general. The adversarial system was developed in England after the Norman Conquest of 1066. It </a:t>
            </a:r>
            <a:r>
              <a:rPr lang="en-US" sz="1200" b="0" i="0" kern="1200" baseline="0" dirty="0" smtClean="0">
                <a:solidFill>
                  <a:schemeClr val="tx1"/>
                </a:solidFill>
                <a:effectLst/>
                <a:latin typeface="+mn-lt"/>
                <a:ea typeface="+mn-ea"/>
                <a:cs typeface="+mn-cs"/>
              </a:rPr>
              <a:t>has since been gone through a series of changes to </a:t>
            </a:r>
            <a:r>
              <a:rPr lang="en-US" sz="1200" b="0" i="0" kern="1200" dirty="0" smtClean="0">
                <a:solidFill>
                  <a:schemeClr val="tx1"/>
                </a:solidFill>
                <a:effectLst/>
                <a:latin typeface="+mn-lt"/>
                <a:ea typeface="+mn-ea"/>
                <a:cs typeface="+mn-cs"/>
              </a:rPr>
              <a:t>the modern day adversarial criminal system. On the other hand, </a:t>
            </a:r>
            <a:r>
              <a:rPr lang="en-US" dirty="0" smtClean="0"/>
              <a:t>The inquisitorial system was developed during the medieval period by the Catholic Church. In 13C, through its ecclesiastical courts England was the first to adopt this method of arbitration.  Witnesses and defendants were required to take an inquisitorial oath administered by the judge, before they were questioned to reveal the truth (</a:t>
            </a:r>
            <a:r>
              <a:rPr lang="en-US" dirty="0" err="1" smtClean="0"/>
              <a:t>Vogler</a:t>
            </a:r>
            <a:r>
              <a:rPr lang="en-US" dirty="0" smtClean="0"/>
              <a:t>, 2017).</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4</a:t>
            </a:fld>
            <a:endParaRPr lang="en-US"/>
          </a:p>
        </p:txBody>
      </p:sp>
    </p:spTree>
    <p:extLst>
      <p:ext uri="{BB962C8B-B14F-4D97-AF65-F5344CB8AC3E}">
        <p14:creationId xmlns:p14="http://schemas.microsoft.com/office/powerpoint/2010/main" val="120736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inquisitorial system the judge or jury knows nothing of the litigation until the parties present their cases to the decision maker. For this criminal legal system, the presiding judge is not a passive recipient of information, but rather is primarily responsible for steering the whole process of gathering of the evidence necessary to resolve the case. In some cases, they engage in questioning the witnesses, respondents or defendants, to gather evidence. On the other hand, in adversarial system, the judge allows both parties in dispute to develop and present their arguments for or against the defendant's guilt or innocence. Upon completion of their inquiry and presentation of their evidences, the final decision is determined by judge or jury upon the evidence gathered and submitted by both sides.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5</a:t>
            </a:fld>
            <a:endParaRPr lang="en-US"/>
          </a:p>
        </p:txBody>
      </p:sp>
    </p:spTree>
    <p:extLst>
      <p:ext uri="{BB962C8B-B14F-4D97-AF65-F5344CB8AC3E}">
        <p14:creationId xmlns:p14="http://schemas.microsoft.com/office/powerpoint/2010/main" val="1069307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goal of both the adversarial system and the inquisitorial system is to pursue the truth. The adversarial system pities the parties against each other in the hope that struggle will disclose it, however, in  the inquisitorial system the truth is pursued through questioning those most conversant with the events in disparity. It is in this stance that the inquisitorial system places the rights of the accused secondary to the search for truth, whereas, the adversarial system places a premium on the individual rights of the accused.  </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6</a:t>
            </a:fld>
            <a:endParaRPr lang="en-US"/>
          </a:p>
        </p:txBody>
      </p:sp>
    </p:spTree>
    <p:extLst>
      <p:ext uri="{BB962C8B-B14F-4D97-AF65-F5344CB8AC3E}">
        <p14:creationId xmlns:p14="http://schemas.microsoft.com/office/powerpoint/2010/main" val="2727513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adversarial system all parties determine what witnesses they call and the nature of the evidence they give. The court overseeing the process by which evidence is given. Whereas</a:t>
            </a:r>
            <a:r>
              <a:rPr lang="en-US" baseline="0" dirty="0" smtClean="0"/>
              <a:t> </a:t>
            </a:r>
            <a:r>
              <a:rPr lang="en-US" dirty="0" smtClean="0"/>
              <a:t>in </a:t>
            </a:r>
          </a:p>
          <a:p>
            <a:r>
              <a:rPr lang="en-US" dirty="0" smtClean="0"/>
              <a:t>an inquisitorial system the conduct of the trial is in the hands of the court. The trial judge determines what witnesses to call &amp;order in which they are to be heard</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7</a:t>
            </a:fld>
            <a:endParaRPr lang="en-US"/>
          </a:p>
        </p:txBody>
      </p:sp>
    </p:spTree>
    <p:extLst>
      <p:ext uri="{BB962C8B-B14F-4D97-AF65-F5344CB8AC3E}">
        <p14:creationId xmlns:p14="http://schemas.microsoft.com/office/powerpoint/2010/main" val="2054724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adversary system the criminal defendant is accorded protection in that he/she is not required to answer any questions. In this case, the competitive style of presenting evidence and argument is thought to produce a more accurate result than an "inquisitorial" system, where the judge controls proof-taking. Whereas,</a:t>
            </a:r>
            <a:r>
              <a:rPr lang="en-US" baseline="0" dirty="0" smtClean="0"/>
              <a:t> i</a:t>
            </a:r>
            <a:r>
              <a:rPr lang="en-US" dirty="0" smtClean="0"/>
              <a:t>n inquisitorial systems, a criminal defendant is not obliged to answer questions about the crime itself but may be required to answer all other questions at trial. Many of these other questions concern the defendant's history and would be considered irrelevant and inadmissible in an adversarial system (</a:t>
            </a:r>
            <a:r>
              <a:rPr lang="en-US" dirty="0" err="1" smtClean="0"/>
              <a:t>Vogler</a:t>
            </a:r>
            <a:r>
              <a:rPr lang="en-US" dirty="0" smtClean="0"/>
              <a:t>, 2017).</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8</a:t>
            </a:fld>
            <a:endParaRPr lang="en-US"/>
          </a:p>
        </p:txBody>
      </p:sp>
    </p:spTree>
    <p:extLst>
      <p:ext uri="{BB962C8B-B14F-4D97-AF65-F5344CB8AC3E}">
        <p14:creationId xmlns:p14="http://schemas.microsoft.com/office/powerpoint/2010/main" val="283995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an adversarial system all references are presented by the appointed lawyers of both the disparity parties,</a:t>
            </a:r>
            <a:r>
              <a:rPr lang="en-AU" baseline="0" dirty="0" smtClean="0"/>
              <a:t> whereas, in </a:t>
            </a:r>
            <a:r>
              <a:rPr lang="en-AU" dirty="0" smtClean="0"/>
              <a:t> an inquisitorial system references are presented by the judge and</a:t>
            </a:r>
            <a:r>
              <a:rPr lang="en-AU" baseline="0" dirty="0" smtClean="0"/>
              <a:t> </a:t>
            </a:r>
            <a:r>
              <a:rPr lang="en-AU" dirty="0" smtClean="0"/>
              <a:t>they play an active rule during the hearing.</a:t>
            </a:r>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9</a:t>
            </a:fld>
            <a:endParaRPr lang="en-US"/>
          </a:p>
        </p:txBody>
      </p:sp>
    </p:spTree>
    <p:extLst>
      <p:ext uri="{BB962C8B-B14F-4D97-AF65-F5344CB8AC3E}">
        <p14:creationId xmlns:p14="http://schemas.microsoft.com/office/powerpoint/2010/main" val="2278290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adversarial justice system, the</a:t>
            </a:r>
            <a:r>
              <a:rPr lang="en-AU" dirty="0" smtClean="0"/>
              <a:t> case management depends upon the lawyer’s of both disputing parties and they are accorded an autonomous opportunity for the case management based on their own wishes and terms. Whereas,</a:t>
            </a:r>
            <a:r>
              <a:rPr lang="en-AU" baseline="0" dirty="0" smtClean="0"/>
              <a:t> i</a:t>
            </a:r>
            <a:r>
              <a:rPr lang="en-AU" dirty="0" smtClean="0"/>
              <a:t>n the inquisitorial system, the case management lies upon the obligations and requirements of the  judges and the judge control all the endeavours, whereby they are responsible for fixing the term for the disposal of any case (</a:t>
            </a:r>
            <a:r>
              <a:rPr lang="en-US" dirty="0" smtClean="0"/>
              <a:t>Sevier, 2014)</a:t>
            </a:r>
            <a:r>
              <a:rPr lang="en-AU"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10</a:t>
            </a:fld>
            <a:endParaRPr lang="en-US"/>
          </a:p>
        </p:txBody>
      </p:sp>
    </p:spTree>
    <p:extLst>
      <p:ext uri="{BB962C8B-B14F-4D97-AF65-F5344CB8AC3E}">
        <p14:creationId xmlns:p14="http://schemas.microsoft.com/office/powerpoint/2010/main" val="51552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adversarial justice system, case management is complex, considering the  judges can not take an initiative of exchanging views between the disputing parties and hence, they is slow disposal of any case presented in this justice system.</a:t>
            </a:r>
          </a:p>
          <a:p>
            <a:r>
              <a:rPr lang="en-US" dirty="0" smtClean="0"/>
              <a:t>On the other hand, in the inquisitorial justice system, there is effective case management given that the judges can sit with the disputing parties and can exchange views concerning of any decision forthwith, hence, assured speedy disposal of any case (Sevier,</a:t>
            </a:r>
            <a:r>
              <a:rPr lang="en-US" baseline="0" dirty="0" smtClean="0"/>
              <a:t> </a:t>
            </a:r>
            <a:r>
              <a:rPr lang="en-US" dirty="0" smtClean="0"/>
              <a:t>2014).</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11</a:t>
            </a:fld>
            <a:endParaRPr lang="en-US"/>
          </a:p>
        </p:txBody>
      </p:sp>
    </p:spTree>
    <p:extLst>
      <p:ext uri="{BB962C8B-B14F-4D97-AF65-F5344CB8AC3E}">
        <p14:creationId xmlns:p14="http://schemas.microsoft.com/office/powerpoint/2010/main" val="587476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adversarial justice, repeated time petition is a common practice is allowed at the time of continuation of the case. The autonomous of the lawyers in this justice system, permits them to take the opportunity of making time petition.  Hence, it is the main reason, why cases arraigned in adversarial system are prone to delays. </a:t>
            </a:r>
            <a:endParaRPr lang="en-US" dirty="0" smtClean="0"/>
          </a:p>
          <a:p>
            <a:r>
              <a:rPr lang="en-US" dirty="0" smtClean="0"/>
              <a:t>	The main objective of inquisitorial justice system is to reduce the time for disposing a case and to ensure effective and swift justice. This is possible with this system because the </a:t>
            </a:r>
            <a:r>
              <a:rPr lang="en-AU" dirty="0" smtClean="0"/>
              <a:t>judge plays an active role in determining and deciding time petition at the same time he/she may honour or reject time petition (</a:t>
            </a:r>
            <a:r>
              <a:rPr lang="en-US" dirty="0" smtClean="0"/>
              <a:t>Langer, 2014).</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12</a:t>
            </a:fld>
            <a:endParaRPr lang="en-US"/>
          </a:p>
        </p:txBody>
      </p:sp>
    </p:spTree>
    <p:extLst>
      <p:ext uri="{BB962C8B-B14F-4D97-AF65-F5344CB8AC3E}">
        <p14:creationId xmlns:p14="http://schemas.microsoft.com/office/powerpoint/2010/main" val="2386365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an adversarial legal system, previous decisions made by higher Courts form a precedent which binds the lower Courts.</a:t>
            </a:r>
            <a:r>
              <a:rPr lang="en-US" dirty="0" smtClean="0"/>
              <a:t> This means that previous facts and how cases were determined hold a great perspective on how the disparity in the current situation can be decided (Langer, 2014).</a:t>
            </a:r>
            <a:r>
              <a:rPr lang="en-US" baseline="0" dirty="0" smtClean="0"/>
              <a:t> </a:t>
            </a:r>
            <a:r>
              <a:rPr lang="en-US" dirty="0" smtClean="0"/>
              <a:t>On the other hand,</a:t>
            </a:r>
            <a:r>
              <a:rPr lang="en-AU" baseline="0" dirty="0" smtClean="0"/>
              <a:t> i</a:t>
            </a:r>
            <a:r>
              <a:rPr lang="en-AU" dirty="0" smtClean="0"/>
              <a:t>n</a:t>
            </a:r>
            <a:r>
              <a:rPr lang="en-US" dirty="0" smtClean="0"/>
              <a:t> inquisitorial systems, there is little use of judicial precedent. This means Judges are free to decide each case independently without consulting relevant statues  on how previous decisions were arrived.</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13</a:t>
            </a:fld>
            <a:endParaRPr lang="en-US"/>
          </a:p>
        </p:txBody>
      </p:sp>
    </p:spTree>
    <p:extLst>
      <p:ext uri="{BB962C8B-B14F-4D97-AF65-F5344CB8AC3E}">
        <p14:creationId xmlns:p14="http://schemas.microsoft.com/office/powerpoint/2010/main" val="2350084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r>
              <a:rPr lang="en-AU" dirty="0" smtClean="0"/>
              <a:t>In an adversarial system the hearing and examination of evidence done by the lawyer get priority. However, in adversarial system, there may be perceived unfairness especially since the parties often do not have 'equality of arms' and resources to gather evidence and present a stronger case to the Judge. However,</a:t>
            </a:r>
            <a:r>
              <a:rPr lang="en-AU" baseline="0" dirty="0" smtClean="0"/>
              <a:t> i</a:t>
            </a:r>
            <a:r>
              <a:rPr lang="en-AU" dirty="0" smtClean="0"/>
              <a:t>n an inquisitorial system, evidence is based on the real facts from documents and information. Also, during an hearing, it is the role of the judge to examine the evidence (</a:t>
            </a:r>
            <a:r>
              <a:rPr lang="en-US" dirty="0" smtClean="0"/>
              <a:t>Langer, M. (2014)</a:t>
            </a:r>
            <a:r>
              <a:rPr lang="en-AU" dirty="0" smtClean="0"/>
              <a:t>.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14</a:t>
            </a:fld>
            <a:endParaRPr lang="en-US"/>
          </a:p>
        </p:txBody>
      </p:sp>
    </p:spTree>
    <p:extLst>
      <p:ext uri="{BB962C8B-B14F-4D97-AF65-F5344CB8AC3E}">
        <p14:creationId xmlns:p14="http://schemas.microsoft.com/office/powerpoint/2010/main" val="2050691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an adversarial system judges has limited discretionary power. The deficiency of prosecutorial discretion emanates in the randomness and arbitrariness of its application. It is in this perspective that even in the prosecution of criminal cases</a:t>
            </a:r>
            <a:r>
              <a:rPr lang="en-US" dirty="0" smtClean="0"/>
              <a:t>, there is no effective mechanism for enforcement or public accountability.  In this way, the adversarial system protects prosecutors from both public and judicial scrutiny. </a:t>
            </a:r>
            <a:r>
              <a:rPr lang="en-AU" dirty="0" smtClean="0"/>
              <a:t> </a:t>
            </a:r>
            <a:r>
              <a:rPr lang="en-US" dirty="0" smtClean="0"/>
              <a:t>Consequently, </a:t>
            </a:r>
            <a:r>
              <a:rPr lang="en-AU" dirty="0" smtClean="0"/>
              <a:t>in an inquisitorial system judges have wide discretionary power. Even if the judges are more independent, their autonomous status is far from being perfect. The requirements of speed especially when a suspect is in detention make investigations superficial, which enhance the risks of judges not making good enough judgements.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15</a:t>
            </a:fld>
            <a:endParaRPr lang="en-US"/>
          </a:p>
        </p:txBody>
      </p:sp>
    </p:spTree>
    <p:extLst>
      <p:ext uri="{BB962C8B-B14F-4D97-AF65-F5344CB8AC3E}">
        <p14:creationId xmlns:p14="http://schemas.microsoft.com/office/powerpoint/2010/main" val="1021991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adversarial system, prosecutors do not stand in the position of normal attorneys. They are the most powerful actors in the criminal justice system, capable of visiting great harm upon defendants through discretionary choices. Increasingly with their power, they can reduce, dismiss charges or not brought all in return for cooperation from a defendant. </a:t>
            </a:r>
            <a:r>
              <a:rPr lang="en-US" dirty="0" smtClean="0"/>
              <a:t>Accordingly, i</a:t>
            </a:r>
            <a:r>
              <a:rPr lang="en-AU" dirty="0" smtClean="0"/>
              <a:t>n inquisitorial justice system, the prosecutors hold limited power to decide on a case. The charging process is under firm judicial control even when the charge is not contested, a trial must take place and the court must elicit "objective proof" of guilt (</a:t>
            </a:r>
            <a:r>
              <a:rPr lang="en-US" dirty="0" smtClean="0"/>
              <a:t>Sevier, 2014)</a:t>
            </a:r>
            <a:r>
              <a:rPr lang="en-AU" dirty="0" smtClean="0"/>
              <a: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16</a:t>
            </a:fld>
            <a:endParaRPr lang="en-US"/>
          </a:p>
        </p:txBody>
      </p:sp>
    </p:spTree>
    <p:extLst>
      <p:ext uri="{BB962C8B-B14F-4D97-AF65-F5344CB8AC3E}">
        <p14:creationId xmlns:p14="http://schemas.microsoft.com/office/powerpoint/2010/main" val="1632733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adversarial judicial system, trials happen only occasionally, in less than 10% of cases, and judges normally play a limited role in plea bargaining. In this system, the prosecutor is the decisive figure. They decide whether to bring a case at all, what crimes to charge, whether to dismiss charges, and how strongly to negotiate for a harsh sentence.</a:t>
            </a:r>
            <a:r>
              <a:rPr lang="en-US" baseline="0" dirty="0" smtClean="0"/>
              <a:t> Whereas, i</a:t>
            </a:r>
            <a:r>
              <a:rPr lang="en-AU" dirty="0" smtClean="0"/>
              <a:t>n inquisitorial judicial system, trials happen once the case has been proved. The judge plays an important role in deciding the flow of the case. It is upon proof of evidence beyond reasonable doubt that the judge gets to give his/her verdict on the case (</a:t>
            </a:r>
            <a:r>
              <a:rPr lang="en-US" dirty="0" err="1" smtClean="0"/>
              <a:t>Vogler</a:t>
            </a:r>
            <a:r>
              <a:rPr lang="en-US" dirty="0" smtClean="0"/>
              <a:t>, 2017)</a:t>
            </a:r>
            <a:r>
              <a:rPr lang="en-AU"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17</a:t>
            </a:fld>
            <a:endParaRPr lang="en-US"/>
          </a:p>
        </p:txBody>
      </p:sp>
    </p:spTree>
    <p:extLst>
      <p:ext uri="{BB962C8B-B14F-4D97-AF65-F5344CB8AC3E}">
        <p14:creationId xmlns:p14="http://schemas.microsoft.com/office/powerpoint/2010/main" val="2004433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similar feature that is shared by both the adversary and inquisitorial system is that both methods rely on an impartial third party presiding over the case. This means that in both systems, the judge cannot show preference or bias towards any party. They must be independent and impartial to ensure that their decision making ability is not impacted by prejudice. When a jury is used, this also applies (</a:t>
            </a:r>
            <a:r>
              <a:rPr lang="en-US" dirty="0" smtClean="0"/>
              <a:t>Sevier, 2014)</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18</a:t>
            </a:fld>
            <a:endParaRPr lang="en-US"/>
          </a:p>
        </p:txBody>
      </p:sp>
    </p:spTree>
    <p:extLst>
      <p:ext uri="{BB962C8B-B14F-4D97-AF65-F5344CB8AC3E}">
        <p14:creationId xmlns:p14="http://schemas.microsoft.com/office/powerpoint/2010/main" val="1115255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both adversarial and inquisitorial justice systems, to determine whether or not a case will enter the criminal justice system, there is need to answer the relevant question of whether there are sufficient evidence of guilt in the case.</a:t>
            </a:r>
          </a:p>
          <a:p>
            <a:r>
              <a:rPr lang="en-US" dirty="0" smtClean="0"/>
              <a:t>Consequently, in both criminal justice systems , there is no further action decision is considered absolute or final since it can be overruled if new facts regarding evidence of guilt emerges. </a:t>
            </a:r>
          </a:p>
          <a:p>
            <a:endParaRPr lang="en-US" dirty="0"/>
          </a:p>
        </p:txBody>
      </p:sp>
      <p:sp>
        <p:nvSpPr>
          <p:cNvPr id="4" name="Slide Number Placeholder 3"/>
          <p:cNvSpPr>
            <a:spLocks noGrp="1"/>
          </p:cNvSpPr>
          <p:nvPr>
            <p:ph type="sldNum" sz="quarter" idx="10"/>
          </p:nvPr>
        </p:nvSpPr>
        <p:spPr/>
        <p:txBody>
          <a:bodyPr/>
          <a:lstStyle/>
          <a:p>
            <a:fld id="{D2BCADCB-05C7-486F-ABE5-049D26DDC8A6}" type="slidenum">
              <a:rPr lang="en-US" smtClean="0"/>
              <a:t>19</a:t>
            </a:fld>
            <a:endParaRPr lang="en-US"/>
          </a:p>
        </p:txBody>
      </p:sp>
    </p:spTree>
    <p:extLst>
      <p:ext uri="{BB962C8B-B14F-4D97-AF65-F5344CB8AC3E}">
        <p14:creationId xmlns:p14="http://schemas.microsoft.com/office/powerpoint/2010/main" val="224763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3FBFBAA-24EA-437D-9932-D57E17EBE63F}" type="datetimeFigureOut">
              <a:rPr lang="en-US" smtClean="0"/>
              <a:t>3/19/2019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DB666F0-461A-4D3D-A8CD-4045E42DD69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3FBFBAA-24EA-437D-9932-D57E17EBE63F}"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EDB666F0-461A-4D3D-A8CD-4045E42DD69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3FBFBAA-24EA-437D-9932-D57E17EBE63F}" type="datetimeFigureOut">
              <a:rPr lang="en-US" smtClean="0"/>
              <a:t>3/19/2019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DB666F0-461A-4D3D-A8CD-4045E42DD69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3FBFBAA-24EA-437D-9932-D57E17EBE63F}"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666F0-461A-4D3D-A8CD-4045E42DD69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3FBFBAA-24EA-437D-9932-D57E17EBE63F}" type="datetimeFigureOut">
              <a:rPr lang="en-US" smtClean="0"/>
              <a:t>3/19/2019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EDB666F0-461A-4D3D-A8CD-4045E42DD69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3FBFBAA-24EA-437D-9932-D57E17EBE63F}" type="datetimeFigureOut">
              <a:rPr lang="en-US" smtClean="0"/>
              <a:t>3/19/2019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EDB666F0-461A-4D3D-A8CD-4045E42DD6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3FBFBAA-24EA-437D-9932-D57E17EBE63F}" type="datetimeFigureOut">
              <a:rPr lang="en-US" smtClean="0"/>
              <a:t>3/19/2019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DB666F0-461A-4D3D-A8CD-4045E42DD6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DB666F0-461A-4D3D-A8CD-4045E42DD69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3FBFBAA-24EA-437D-9932-D57E17EBE63F}" type="datetimeFigureOut">
              <a:rPr lang="en-US" smtClean="0"/>
              <a:t>3/19/2019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EDB666F0-461A-4D3D-A8CD-4045E42DD69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3FBFBAA-24EA-437D-9932-D57E17EBE63F}" type="datetimeFigureOut">
              <a:rPr lang="en-US" smtClean="0"/>
              <a:t>3/19/2019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FBFBAA-24EA-437D-9932-D57E17EBE63F}"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666F0-461A-4D3D-A8CD-4045E42DD69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EDB666F0-461A-4D3D-A8CD-4045E42DD69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FBFBAA-24EA-437D-9932-D57E17EBE63F}"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3FBFBAA-24EA-437D-9932-D57E17EBE63F}" type="datetimeFigureOut">
              <a:rPr lang="en-US" smtClean="0"/>
              <a:t>3/19/2019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DB666F0-461A-4D3D-A8CD-4045E42DD69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Definition of adversarial criminal legal system</a:t>
            </a:r>
            <a:endParaRPr lang="en-US" dirty="0"/>
          </a:p>
        </p:txBody>
      </p:sp>
      <p:sp>
        <p:nvSpPr>
          <p:cNvPr id="2" name="Title 1"/>
          <p:cNvSpPr>
            <a:spLocks noGrp="1"/>
          </p:cNvSpPr>
          <p:nvPr>
            <p:ph type="ctrTitle"/>
          </p:nvPr>
        </p:nvSpPr>
        <p:spPr/>
        <p:txBody>
          <a:bodyPr>
            <a:normAutofit/>
          </a:bodyPr>
          <a:lstStyle/>
          <a:p>
            <a:r>
              <a:rPr lang="en-US" dirty="0" smtClean="0"/>
              <a:t>Adversarial criminal legal system</a:t>
            </a:r>
            <a:endParaRPr lang="en-US" dirty="0"/>
          </a:p>
        </p:txBody>
      </p:sp>
    </p:spTree>
    <p:extLst>
      <p:ext uri="{BB962C8B-B14F-4D97-AF65-F5344CB8AC3E}">
        <p14:creationId xmlns:p14="http://schemas.microsoft.com/office/powerpoint/2010/main" val="1002113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Inquisitorial </a:t>
            </a:r>
            <a:r>
              <a:rPr lang="en-US" dirty="0"/>
              <a:t>S</a:t>
            </a:r>
            <a:r>
              <a:rPr lang="en-US" dirty="0" smtClean="0"/>
              <a:t>ystem</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This is a criminal law </a:t>
            </a:r>
            <a:r>
              <a:rPr lang="en-US" dirty="0"/>
              <a:t>system </a:t>
            </a:r>
            <a:r>
              <a:rPr lang="en-US" dirty="0" smtClean="0"/>
              <a:t>that describes how </a:t>
            </a:r>
            <a:r>
              <a:rPr lang="en-US" dirty="0"/>
              <a:t>a courtroom works</a:t>
            </a:r>
            <a:endParaRPr lang="en-US" dirty="0" smtClean="0"/>
          </a:p>
        </p:txBody>
      </p:sp>
    </p:spTree>
    <p:extLst>
      <p:ext uri="{BB962C8B-B14F-4D97-AF65-F5344CB8AC3E}">
        <p14:creationId xmlns:p14="http://schemas.microsoft.com/office/powerpoint/2010/main" val="312974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Comparisons between adversarial and inquisitorial system</a:t>
            </a:r>
            <a:br>
              <a:rPr lang="en-US" dirty="0" smtClean="0"/>
            </a:b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History/origin</a:t>
            </a:r>
            <a:endParaRPr lang="en-US" dirty="0" smtClean="0"/>
          </a:p>
          <a:p>
            <a:r>
              <a:rPr lang="en-US" dirty="0" smtClean="0"/>
              <a:t>The role of the </a:t>
            </a:r>
            <a:r>
              <a:rPr lang="en-US" dirty="0" smtClean="0"/>
              <a:t>judge</a:t>
            </a:r>
          </a:p>
          <a:p>
            <a:r>
              <a:rPr lang="en-US" dirty="0" smtClean="0"/>
              <a:t>Seeking the truth</a:t>
            </a:r>
          </a:p>
          <a:p>
            <a:r>
              <a:rPr lang="en-US" dirty="0" smtClean="0"/>
              <a:t>Determination of witnesses</a:t>
            </a:r>
          </a:p>
          <a:p>
            <a:r>
              <a:rPr lang="en-US" dirty="0" smtClean="0"/>
              <a:t>The criminal defendant</a:t>
            </a:r>
          </a:p>
          <a:p>
            <a:r>
              <a:rPr lang="en-US" dirty="0" smtClean="0"/>
              <a:t>Time petition </a:t>
            </a:r>
          </a:p>
          <a:p>
            <a:r>
              <a:rPr lang="en-US" dirty="0" smtClean="0"/>
              <a:t>Presentation of references</a:t>
            </a:r>
          </a:p>
          <a:p>
            <a:r>
              <a:rPr lang="en-US" dirty="0" smtClean="0"/>
              <a:t>Case management</a:t>
            </a:r>
          </a:p>
          <a:p>
            <a:r>
              <a:rPr lang="en-US" dirty="0" smtClean="0"/>
              <a:t>Evidence</a:t>
            </a:r>
          </a:p>
          <a:p>
            <a:r>
              <a:rPr lang="en-US" dirty="0" smtClean="0"/>
              <a:t>Discretionary  power</a:t>
            </a:r>
          </a:p>
          <a:p>
            <a:r>
              <a:rPr lang="en-US" dirty="0" smtClean="0"/>
              <a:t>Role of prosecutors</a:t>
            </a:r>
          </a:p>
          <a:p>
            <a:r>
              <a:rPr lang="en-US" dirty="0" smtClean="0"/>
              <a:t>The trial session</a:t>
            </a:r>
          </a:p>
          <a:p>
            <a:r>
              <a:rPr lang="en-US" dirty="0"/>
              <a:t> D</a:t>
            </a:r>
            <a:r>
              <a:rPr lang="en-US" dirty="0" smtClean="0"/>
              <a:t>ecision of indictment</a:t>
            </a:r>
          </a:p>
          <a:p>
            <a:r>
              <a:rPr lang="en-US" dirty="0"/>
              <a:t> </a:t>
            </a:r>
            <a:r>
              <a:rPr lang="en-US" dirty="0" smtClean="0"/>
              <a:t>References </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735243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 </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Developed in </a:t>
            </a:r>
            <a:r>
              <a:rPr lang="en-US" dirty="0"/>
              <a:t>England after the Norman Conquest of 1066. </a:t>
            </a:r>
            <a:endParaRPr lang="en-US" dirty="0" smtClean="0"/>
          </a:p>
          <a:p>
            <a:r>
              <a:rPr lang="en-US" dirty="0" smtClean="0"/>
              <a:t>The </a:t>
            </a:r>
            <a:r>
              <a:rPr lang="en-US" dirty="0"/>
              <a:t>inquisitorial system was developed during the medieval period by the Catholic Church. </a:t>
            </a:r>
            <a:endParaRPr lang="en-US" dirty="0"/>
          </a:p>
        </p:txBody>
      </p:sp>
    </p:spTree>
    <p:extLst>
      <p:ext uri="{BB962C8B-B14F-4D97-AF65-F5344CB8AC3E}">
        <p14:creationId xmlns:p14="http://schemas.microsoft.com/office/powerpoint/2010/main" val="3960758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Judge:</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endParaRPr lang="en-US" dirty="0" smtClean="0"/>
          </a:p>
          <a:p>
            <a:pPr>
              <a:buFont typeface="Wingdings" pitchFamily="2" charset="2"/>
              <a:buChar char="Ø"/>
            </a:pPr>
            <a:r>
              <a:rPr lang="en-US" dirty="0" smtClean="0"/>
              <a:t> In adversarial system, </a:t>
            </a:r>
            <a:r>
              <a:rPr lang="en-US" dirty="0"/>
              <a:t>t</a:t>
            </a:r>
            <a:r>
              <a:rPr lang="en-US" dirty="0" smtClean="0"/>
              <a:t>he </a:t>
            </a:r>
            <a:r>
              <a:rPr lang="en-US" dirty="0"/>
              <a:t>judge plays a relatively passive role. The judge is not involved in </a:t>
            </a:r>
            <a:r>
              <a:rPr lang="en-US" dirty="0" smtClean="0"/>
              <a:t>probing </a:t>
            </a:r>
            <a:r>
              <a:rPr lang="en-US" dirty="0"/>
              <a:t>the alleged crime, </a:t>
            </a:r>
            <a:r>
              <a:rPr lang="en-US" dirty="0" smtClean="0"/>
              <a:t>or deciding </a:t>
            </a:r>
            <a:r>
              <a:rPr lang="en-US" dirty="0"/>
              <a:t>what charge(s) are filed against the </a:t>
            </a:r>
            <a:r>
              <a:rPr lang="en-US" dirty="0" smtClean="0"/>
              <a:t>defendant during </a:t>
            </a:r>
            <a:r>
              <a:rPr lang="en-US" dirty="0"/>
              <a:t>the </a:t>
            </a:r>
            <a:r>
              <a:rPr lang="en-US" dirty="0" smtClean="0"/>
              <a:t>hearing, but rather to ensure </a:t>
            </a:r>
            <a:r>
              <a:rPr lang="en-US" dirty="0"/>
              <a:t>that the rules of evidence and procedure are </a:t>
            </a:r>
            <a:r>
              <a:rPr lang="en-US" dirty="0" smtClean="0"/>
              <a:t>adhered.</a:t>
            </a:r>
            <a:endParaRPr lang="en-US" dirty="0"/>
          </a:p>
          <a:p>
            <a:pPr>
              <a:buFont typeface="Wingdings" pitchFamily="2" charset="2"/>
              <a:buChar char="Ø"/>
            </a:pPr>
            <a:endParaRPr lang="en-US" dirty="0" smtClean="0"/>
          </a:p>
          <a:p>
            <a:pPr>
              <a:buFont typeface="Wingdings" pitchFamily="2" charset="2"/>
              <a:buChar char="Ø"/>
            </a:pPr>
            <a:r>
              <a:rPr lang="en-US" dirty="0" smtClean="0"/>
              <a:t>In </a:t>
            </a:r>
            <a:r>
              <a:rPr lang="en-US" dirty="0"/>
              <a:t>inquisitorial </a:t>
            </a:r>
            <a:r>
              <a:rPr lang="en-US" dirty="0" smtClean="0"/>
              <a:t>system, the presiding judge steers the process </a:t>
            </a:r>
            <a:r>
              <a:rPr lang="en-US" dirty="0"/>
              <a:t>of gathering of the evidence necessary to resolve the </a:t>
            </a:r>
            <a:r>
              <a:rPr lang="en-US" dirty="0" smtClean="0"/>
              <a:t>case</a:t>
            </a:r>
          </a:p>
          <a:p>
            <a:pPr marL="0" indent="0">
              <a:buNone/>
            </a:pPr>
            <a:endParaRPr lang="en-US" dirty="0"/>
          </a:p>
        </p:txBody>
      </p:sp>
    </p:spTree>
    <p:extLst>
      <p:ext uri="{BB962C8B-B14F-4D97-AF65-F5344CB8AC3E}">
        <p14:creationId xmlns:p14="http://schemas.microsoft.com/office/powerpoint/2010/main" val="211136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Seeking the truth </a:t>
            </a:r>
            <a:endParaRPr lang="en-US" dirty="0"/>
          </a:p>
        </p:txBody>
      </p:sp>
      <p:sp>
        <p:nvSpPr>
          <p:cNvPr id="3" name="Content Placeholder 2"/>
          <p:cNvSpPr>
            <a:spLocks noGrp="1"/>
          </p:cNvSpPr>
          <p:nvPr>
            <p:ph sz="quarter" idx="1"/>
          </p:nvPr>
        </p:nvSpPr>
        <p:spPr/>
        <p:txBody>
          <a:bodyPr/>
          <a:lstStyle/>
          <a:p>
            <a:r>
              <a:rPr lang="en-US" dirty="0"/>
              <a:t>In adversarial system truth is sought out by pitting the parties against each other in the hope that oppositions will expose it</a:t>
            </a:r>
          </a:p>
          <a:p>
            <a:r>
              <a:rPr lang="en-US" dirty="0"/>
              <a:t>In the inquisitorial system the truth is pursued by questioning those most familiar with the events in dispute. </a:t>
            </a:r>
          </a:p>
          <a:p>
            <a:pPr marL="0" indent="0">
              <a:buNone/>
            </a:pPr>
            <a:endParaRPr lang="en-US" dirty="0"/>
          </a:p>
        </p:txBody>
      </p:sp>
    </p:spTree>
    <p:extLst>
      <p:ext uri="{BB962C8B-B14F-4D97-AF65-F5344CB8AC3E}">
        <p14:creationId xmlns:p14="http://schemas.microsoft.com/office/powerpoint/2010/main" val="1847630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Determination of Witness</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dirty="0"/>
              <a:t>In adversarial system all parties determine what witnesses they call and the nature of the evidence they give. </a:t>
            </a:r>
            <a:endParaRPr lang="en-US" dirty="0" smtClean="0"/>
          </a:p>
          <a:p>
            <a:r>
              <a:rPr lang="en-US" dirty="0" smtClean="0"/>
              <a:t>an </a:t>
            </a:r>
            <a:r>
              <a:rPr lang="en-US" dirty="0"/>
              <a:t>inquisitorial system </a:t>
            </a:r>
            <a:r>
              <a:rPr lang="en-US" dirty="0" smtClean="0"/>
              <a:t>the </a:t>
            </a:r>
            <a:r>
              <a:rPr lang="en-US" dirty="0"/>
              <a:t>trial judge determines what witnesses to call &amp;order in which they are to be heard</a:t>
            </a:r>
            <a:endParaRPr lang="en-US" dirty="0"/>
          </a:p>
        </p:txBody>
      </p:sp>
    </p:spTree>
    <p:extLst>
      <p:ext uri="{BB962C8B-B14F-4D97-AF65-F5344CB8AC3E}">
        <p14:creationId xmlns:p14="http://schemas.microsoft.com/office/powerpoint/2010/main" val="899808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Defendant </a:t>
            </a:r>
            <a:endParaRPr lang="en-US" dirty="0"/>
          </a:p>
        </p:txBody>
      </p:sp>
      <p:sp>
        <p:nvSpPr>
          <p:cNvPr id="3" name="Content Placeholder 2"/>
          <p:cNvSpPr>
            <a:spLocks noGrp="1"/>
          </p:cNvSpPr>
          <p:nvPr>
            <p:ph sz="quarter" idx="1"/>
          </p:nvPr>
        </p:nvSpPr>
        <p:spPr/>
        <p:txBody>
          <a:bodyPr>
            <a:normAutofit/>
          </a:bodyPr>
          <a:lstStyle/>
          <a:p>
            <a:r>
              <a:rPr lang="en-US" dirty="0" smtClean="0"/>
              <a:t>In </a:t>
            </a:r>
            <a:r>
              <a:rPr lang="en-US" dirty="0"/>
              <a:t>t</a:t>
            </a:r>
            <a:r>
              <a:rPr lang="en-US" dirty="0" smtClean="0"/>
              <a:t>he </a:t>
            </a:r>
            <a:r>
              <a:rPr lang="en-US" dirty="0"/>
              <a:t>adversary </a:t>
            </a:r>
            <a:r>
              <a:rPr lang="en-US" dirty="0" smtClean="0"/>
              <a:t>system the criminal defendant is accorded protection in that he/she is not required to answer any questions. </a:t>
            </a:r>
          </a:p>
          <a:p>
            <a:r>
              <a:rPr lang="en-US" dirty="0" smtClean="0"/>
              <a:t>In </a:t>
            </a:r>
            <a:r>
              <a:rPr lang="en-US" dirty="0"/>
              <a:t>inquisitorial systems, a criminal </a:t>
            </a:r>
            <a:r>
              <a:rPr lang="en-US" dirty="0" smtClean="0"/>
              <a:t>defendant is not obliged to answer </a:t>
            </a:r>
            <a:r>
              <a:rPr lang="en-US" dirty="0"/>
              <a:t>questions about the </a:t>
            </a:r>
            <a:r>
              <a:rPr lang="en-US" dirty="0" smtClean="0"/>
              <a:t>crime</a:t>
            </a:r>
            <a:endParaRPr lang="en-US" dirty="0"/>
          </a:p>
        </p:txBody>
      </p:sp>
    </p:spTree>
    <p:extLst>
      <p:ext uri="{BB962C8B-B14F-4D97-AF65-F5344CB8AC3E}">
        <p14:creationId xmlns:p14="http://schemas.microsoft.com/office/powerpoint/2010/main" val="2109920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of References </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AU" dirty="0"/>
              <a:t>In an adversarial system all references are presented by the </a:t>
            </a:r>
            <a:r>
              <a:rPr lang="en-AU" dirty="0" smtClean="0"/>
              <a:t>appointed </a:t>
            </a:r>
            <a:r>
              <a:rPr lang="en-AU" dirty="0"/>
              <a:t>lawyers </a:t>
            </a:r>
            <a:endParaRPr lang="en-AU" dirty="0" smtClean="0"/>
          </a:p>
          <a:p>
            <a:r>
              <a:rPr lang="en-AU" dirty="0" smtClean="0"/>
              <a:t>In </a:t>
            </a:r>
            <a:r>
              <a:rPr lang="en-AU" dirty="0"/>
              <a:t>an inquisitorial system references </a:t>
            </a:r>
            <a:r>
              <a:rPr lang="en-AU" dirty="0" smtClean="0"/>
              <a:t>are </a:t>
            </a:r>
            <a:r>
              <a:rPr lang="en-AU" dirty="0"/>
              <a:t>presented by the </a:t>
            </a:r>
            <a:r>
              <a:rPr lang="en-AU" dirty="0" smtClean="0"/>
              <a:t>judge</a:t>
            </a:r>
            <a:endParaRPr lang="en-US" dirty="0"/>
          </a:p>
          <a:p>
            <a:endParaRPr lang="en-US" dirty="0"/>
          </a:p>
          <a:p>
            <a:endParaRPr lang="en-US" dirty="0"/>
          </a:p>
        </p:txBody>
      </p:sp>
    </p:spTree>
    <p:extLst>
      <p:ext uri="{BB962C8B-B14F-4D97-AF65-F5344CB8AC3E}">
        <p14:creationId xmlns:p14="http://schemas.microsoft.com/office/powerpoint/2010/main" val="2119574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Management </a:t>
            </a:r>
            <a:endParaRPr lang="en-US" dirty="0"/>
          </a:p>
        </p:txBody>
      </p:sp>
      <p:sp>
        <p:nvSpPr>
          <p:cNvPr id="3" name="Content Placeholder 2"/>
          <p:cNvSpPr>
            <a:spLocks noGrp="1"/>
          </p:cNvSpPr>
          <p:nvPr>
            <p:ph sz="quarter" idx="1"/>
          </p:nvPr>
        </p:nvSpPr>
        <p:spPr/>
        <p:txBody>
          <a:bodyPr>
            <a:normAutofit/>
          </a:bodyPr>
          <a:lstStyle/>
          <a:p>
            <a:r>
              <a:rPr lang="en-US" dirty="0" smtClean="0"/>
              <a:t>In adversarial justice system, the</a:t>
            </a:r>
            <a:r>
              <a:rPr lang="en-AU" dirty="0" smtClean="0"/>
              <a:t> </a:t>
            </a:r>
            <a:r>
              <a:rPr lang="en-AU" dirty="0"/>
              <a:t>case management depends upon the lawyer’s of both </a:t>
            </a:r>
            <a:r>
              <a:rPr lang="en-AU" dirty="0" smtClean="0"/>
              <a:t>disputing parties </a:t>
            </a:r>
          </a:p>
          <a:p>
            <a:r>
              <a:rPr lang="en-AU" dirty="0" smtClean="0"/>
              <a:t>In the inquisitorial system, the </a:t>
            </a:r>
            <a:r>
              <a:rPr lang="en-AU" dirty="0"/>
              <a:t>case management </a:t>
            </a:r>
            <a:r>
              <a:rPr lang="en-AU" dirty="0" smtClean="0"/>
              <a:t>lies </a:t>
            </a:r>
            <a:r>
              <a:rPr lang="en-AU" dirty="0"/>
              <a:t>upon </a:t>
            </a:r>
            <a:r>
              <a:rPr lang="en-AU" dirty="0" smtClean="0"/>
              <a:t>the obligations and requirements of the  judges</a:t>
            </a:r>
            <a:endParaRPr lang="en-US" dirty="0"/>
          </a:p>
        </p:txBody>
      </p:sp>
    </p:spTree>
    <p:extLst>
      <p:ext uri="{BB962C8B-B14F-4D97-AF65-F5344CB8AC3E}">
        <p14:creationId xmlns:p14="http://schemas.microsoft.com/office/powerpoint/2010/main" val="879253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a:t>
            </a:r>
            <a:r>
              <a:rPr lang="en-US" dirty="0"/>
              <a:t>M</a:t>
            </a:r>
            <a:r>
              <a:rPr lang="en-US" dirty="0" smtClean="0"/>
              <a:t>anagement cont.</a:t>
            </a:r>
            <a:endParaRPr lang="en-US" dirty="0"/>
          </a:p>
        </p:txBody>
      </p:sp>
      <p:sp>
        <p:nvSpPr>
          <p:cNvPr id="3" name="Content Placeholder 2"/>
          <p:cNvSpPr>
            <a:spLocks noGrp="1"/>
          </p:cNvSpPr>
          <p:nvPr>
            <p:ph sz="quarter" idx="1"/>
          </p:nvPr>
        </p:nvSpPr>
        <p:spPr/>
        <p:txBody>
          <a:bodyPr>
            <a:normAutofit/>
          </a:bodyPr>
          <a:lstStyle/>
          <a:p>
            <a:r>
              <a:rPr lang="en-US" dirty="0" smtClean="0"/>
              <a:t>In adversarial justice system, </a:t>
            </a:r>
            <a:r>
              <a:rPr lang="en-US" dirty="0"/>
              <a:t>c</a:t>
            </a:r>
            <a:r>
              <a:rPr lang="en-US" dirty="0" smtClean="0"/>
              <a:t>ase </a:t>
            </a:r>
            <a:r>
              <a:rPr lang="en-US" dirty="0"/>
              <a:t>management </a:t>
            </a:r>
            <a:r>
              <a:rPr lang="en-US" dirty="0" smtClean="0"/>
              <a:t>is complex, hence, they is slow disposal of cases </a:t>
            </a:r>
          </a:p>
          <a:p>
            <a:r>
              <a:rPr lang="en-US" dirty="0" smtClean="0"/>
              <a:t>In the inquisitorial justice system, there is effective case </a:t>
            </a:r>
            <a:r>
              <a:rPr lang="en-US" dirty="0"/>
              <a:t>management </a:t>
            </a:r>
            <a:r>
              <a:rPr lang="en-US" dirty="0" smtClean="0"/>
              <a:t>hence, assured speedy </a:t>
            </a:r>
            <a:r>
              <a:rPr lang="en-US" dirty="0"/>
              <a:t>disposal of any case. </a:t>
            </a:r>
            <a:endParaRPr lang="en-US" dirty="0" smtClean="0"/>
          </a:p>
          <a:p>
            <a:endParaRPr lang="en-US" dirty="0"/>
          </a:p>
        </p:txBody>
      </p:sp>
    </p:spTree>
    <p:extLst>
      <p:ext uri="{BB962C8B-B14F-4D97-AF65-F5344CB8AC3E}">
        <p14:creationId xmlns:p14="http://schemas.microsoft.com/office/powerpoint/2010/main" val="315629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Petition </a:t>
            </a:r>
            <a:endParaRPr lang="en-US" dirty="0"/>
          </a:p>
        </p:txBody>
      </p:sp>
      <p:sp>
        <p:nvSpPr>
          <p:cNvPr id="3" name="Content Placeholder 2"/>
          <p:cNvSpPr>
            <a:spLocks noGrp="1"/>
          </p:cNvSpPr>
          <p:nvPr>
            <p:ph sz="quarter" idx="1"/>
          </p:nvPr>
        </p:nvSpPr>
        <p:spPr/>
        <p:txBody>
          <a:bodyPr>
            <a:normAutofit/>
          </a:bodyPr>
          <a:lstStyle/>
          <a:p>
            <a:r>
              <a:rPr lang="en-AU" dirty="0"/>
              <a:t>In adversarial justice, repeated time petition is a common practice </a:t>
            </a:r>
            <a:endParaRPr lang="en-AU" dirty="0" smtClean="0"/>
          </a:p>
          <a:p>
            <a:r>
              <a:rPr lang="en-US" dirty="0" smtClean="0"/>
              <a:t>There is limited time petition in inquisitorial </a:t>
            </a:r>
            <a:r>
              <a:rPr lang="en-US" dirty="0"/>
              <a:t>justice </a:t>
            </a:r>
            <a:r>
              <a:rPr lang="en-US" dirty="0" smtClean="0"/>
              <a:t>system</a:t>
            </a:r>
            <a:endParaRPr lang="en-US" dirty="0"/>
          </a:p>
          <a:p>
            <a:endParaRPr lang="en-US" dirty="0" smtClean="0"/>
          </a:p>
        </p:txBody>
      </p:sp>
    </p:spTree>
    <p:extLst>
      <p:ext uri="{BB962C8B-B14F-4D97-AF65-F5344CB8AC3E}">
        <p14:creationId xmlns:p14="http://schemas.microsoft.com/office/powerpoint/2010/main" val="810348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Judicial Precedent </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AU" dirty="0"/>
              <a:t>In an adversarial legal </a:t>
            </a:r>
            <a:r>
              <a:rPr lang="en-AU" dirty="0" smtClean="0"/>
              <a:t>system precedent statutes  </a:t>
            </a:r>
            <a:r>
              <a:rPr lang="en-AU" dirty="0"/>
              <a:t>binds the </a:t>
            </a:r>
            <a:r>
              <a:rPr lang="en-AU" dirty="0" smtClean="0"/>
              <a:t>Courts</a:t>
            </a:r>
            <a:r>
              <a:rPr lang="en-AU" dirty="0"/>
              <a:t>.</a:t>
            </a:r>
            <a:r>
              <a:rPr lang="en-US" dirty="0"/>
              <a:t> </a:t>
            </a:r>
            <a:endParaRPr lang="en-US" dirty="0" smtClean="0"/>
          </a:p>
          <a:p>
            <a:r>
              <a:rPr lang="en-AU" dirty="0" smtClean="0"/>
              <a:t>In</a:t>
            </a:r>
            <a:r>
              <a:rPr lang="en-US" dirty="0" smtClean="0"/>
              <a:t> </a:t>
            </a:r>
            <a:r>
              <a:rPr lang="en-US" dirty="0"/>
              <a:t>inquisitorial systems, </a:t>
            </a:r>
            <a:r>
              <a:rPr lang="en-US" dirty="0"/>
              <a:t>j</a:t>
            </a:r>
            <a:r>
              <a:rPr lang="en-US" dirty="0" smtClean="0"/>
              <a:t>udges </a:t>
            </a:r>
            <a:r>
              <a:rPr lang="en-US" dirty="0"/>
              <a:t>are free to decide each case </a:t>
            </a:r>
            <a:r>
              <a:rPr lang="en-US" dirty="0" smtClean="0"/>
              <a:t>is decided independently</a:t>
            </a:r>
          </a:p>
        </p:txBody>
      </p:sp>
    </p:spTree>
    <p:extLst>
      <p:ext uri="{BB962C8B-B14F-4D97-AF65-F5344CB8AC3E}">
        <p14:creationId xmlns:p14="http://schemas.microsoft.com/office/powerpoint/2010/main" val="3258099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AU" dirty="0"/>
              <a:t>In an adversarial system the hearing and examination of evidence done by the lawyer </a:t>
            </a:r>
            <a:r>
              <a:rPr lang="en-AU" dirty="0" smtClean="0"/>
              <a:t>In </a:t>
            </a:r>
            <a:r>
              <a:rPr lang="en-AU" dirty="0"/>
              <a:t>an inquisitorial system, evidence is based on the real facts from documents and information. </a:t>
            </a:r>
            <a:endParaRPr lang="en-US" dirty="0" smtClean="0"/>
          </a:p>
        </p:txBody>
      </p:sp>
    </p:spTree>
    <p:extLst>
      <p:ext uri="{BB962C8B-B14F-4D97-AF65-F5344CB8AC3E}">
        <p14:creationId xmlns:p14="http://schemas.microsoft.com/office/powerpoint/2010/main" val="537907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Discretionary Power</a:t>
            </a:r>
            <a:endParaRPr lang="en-US" dirty="0"/>
          </a:p>
        </p:txBody>
      </p:sp>
      <p:sp>
        <p:nvSpPr>
          <p:cNvPr id="3" name="Content Placeholder 2"/>
          <p:cNvSpPr>
            <a:spLocks noGrp="1"/>
          </p:cNvSpPr>
          <p:nvPr>
            <p:ph sz="quarter" idx="1"/>
          </p:nvPr>
        </p:nvSpPr>
        <p:spPr/>
        <p:txBody>
          <a:bodyPr>
            <a:normAutofit/>
          </a:bodyPr>
          <a:lstStyle/>
          <a:p>
            <a:r>
              <a:rPr lang="en-AU" dirty="0"/>
              <a:t>In an adversarial system judges </a:t>
            </a:r>
            <a:r>
              <a:rPr lang="en-AU" dirty="0" smtClean="0"/>
              <a:t>have limited </a:t>
            </a:r>
            <a:r>
              <a:rPr lang="en-AU" dirty="0"/>
              <a:t>discretionary </a:t>
            </a:r>
            <a:r>
              <a:rPr lang="en-AU" dirty="0" smtClean="0"/>
              <a:t>power.</a:t>
            </a:r>
          </a:p>
          <a:p>
            <a:r>
              <a:rPr lang="en-AU" dirty="0" smtClean="0"/>
              <a:t>In </a:t>
            </a:r>
            <a:r>
              <a:rPr lang="en-AU" dirty="0"/>
              <a:t>an inquisitorial system judges have wide discretionary power. </a:t>
            </a:r>
            <a:endParaRPr lang="en-US" dirty="0"/>
          </a:p>
        </p:txBody>
      </p:sp>
    </p:spTree>
    <p:extLst>
      <p:ext uri="{BB962C8B-B14F-4D97-AF65-F5344CB8AC3E}">
        <p14:creationId xmlns:p14="http://schemas.microsoft.com/office/powerpoint/2010/main" val="3968883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prosecutors</a:t>
            </a:r>
            <a:endParaRPr lang="en-US" dirty="0"/>
          </a:p>
        </p:txBody>
      </p:sp>
      <p:sp>
        <p:nvSpPr>
          <p:cNvPr id="3" name="Content Placeholder 2"/>
          <p:cNvSpPr>
            <a:spLocks noGrp="1"/>
          </p:cNvSpPr>
          <p:nvPr>
            <p:ph sz="quarter" idx="1"/>
          </p:nvPr>
        </p:nvSpPr>
        <p:spPr/>
        <p:txBody>
          <a:bodyPr>
            <a:normAutofit/>
          </a:bodyPr>
          <a:lstStyle/>
          <a:p>
            <a:r>
              <a:rPr lang="en-AU" dirty="0" smtClean="0"/>
              <a:t>In adversarial system, prosecutors are </a:t>
            </a:r>
            <a:r>
              <a:rPr lang="en-AU" dirty="0"/>
              <a:t>the most powerful actors in the criminal justice </a:t>
            </a:r>
            <a:r>
              <a:rPr lang="en-AU" dirty="0" smtClean="0"/>
              <a:t>system</a:t>
            </a:r>
          </a:p>
          <a:p>
            <a:r>
              <a:rPr lang="en-AU" dirty="0" smtClean="0"/>
              <a:t>In </a:t>
            </a:r>
            <a:r>
              <a:rPr lang="en-AU" dirty="0"/>
              <a:t>inquisitorial justice system, the prosecutors hold limited power to decide on a case. </a:t>
            </a:r>
            <a:endParaRPr lang="en-US" dirty="0"/>
          </a:p>
        </p:txBody>
      </p:sp>
    </p:spTree>
    <p:extLst>
      <p:ext uri="{BB962C8B-B14F-4D97-AF65-F5344CB8AC3E}">
        <p14:creationId xmlns:p14="http://schemas.microsoft.com/office/powerpoint/2010/main" val="2424556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Sessions </a:t>
            </a:r>
            <a:endParaRPr lang="en-US" dirty="0"/>
          </a:p>
        </p:txBody>
      </p:sp>
      <p:sp>
        <p:nvSpPr>
          <p:cNvPr id="3" name="Content Placeholder 2"/>
          <p:cNvSpPr>
            <a:spLocks noGrp="1"/>
          </p:cNvSpPr>
          <p:nvPr>
            <p:ph sz="quarter" idx="1"/>
          </p:nvPr>
        </p:nvSpPr>
        <p:spPr/>
        <p:txBody>
          <a:bodyPr>
            <a:normAutofit/>
          </a:bodyPr>
          <a:lstStyle/>
          <a:p>
            <a:r>
              <a:rPr lang="en-AU" dirty="0"/>
              <a:t>In adversarial judicial system, trials happen only </a:t>
            </a:r>
            <a:r>
              <a:rPr lang="en-AU" dirty="0" smtClean="0"/>
              <a:t>occasionally</a:t>
            </a:r>
          </a:p>
          <a:p>
            <a:r>
              <a:rPr lang="en-AU" dirty="0" smtClean="0"/>
              <a:t>In </a:t>
            </a:r>
            <a:r>
              <a:rPr lang="en-AU" dirty="0"/>
              <a:t>inquisitorial judicial system, trials happen once the case has been proved. </a:t>
            </a:r>
            <a:endParaRPr lang="en-US" dirty="0"/>
          </a:p>
        </p:txBody>
      </p:sp>
    </p:spTree>
    <p:extLst>
      <p:ext uri="{BB962C8B-B14F-4D97-AF65-F5344CB8AC3E}">
        <p14:creationId xmlns:p14="http://schemas.microsoft.com/office/powerpoint/2010/main" val="3489899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party </a:t>
            </a:r>
            <a:endParaRPr lang="en-US" dirty="0"/>
          </a:p>
        </p:txBody>
      </p:sp>
      <p:sp>
        <p:nvSpPr>
          <p:cNvPr id="3" name="Content Placeholder 2"/>
          <p:cNvSpPr>
            <a:spLocks noGrp="1"/>
          </p:cNvSpPr>
          <p:nvPr>
            <p:ph sz="quarter" idx="1"/>
          </p:nvPr>
        </p:nvSpPr>
        <p:spPr/>
        <p:txBody>
          <a:bodyPr>
            <a:normAutofit/>
          </a:bodyPr>
          <a:lstStyle/>
          <a:p>
            <a:r>
              <a:rPr lang="en-US" dirty="0"/>
              <a:t>B</a:t>
            </a:r>
            <a:r>
              <a:rPr lang="en-US" dirty="0" smtClean="0"/>
              <a:t>oth </a:t>
            </a:r>
            <a:r>
              <a:rPr lang="en-US" dirty="0"/>
              <a:t>the adversary and inquisitorial system is </a:t>
            </a:r>
            <a:r>
              <a:rPr lang="en-US" dirty="0" smtClean="0"/>
              <a:t>rely </a:t>
            </a:r>
            <a:r>
              <a:rPr lang="en-US" dirty="0"/>
              <a:t>on an impartial third party presiding over the case. </a:t>
            </a:r>
            <a:endParaRPr lang="en-US" dirty="0"/>
          </a:p>
        </p:txBody>
      </p:sp>
    </p:spTree>
    <p:extLst>
      <p:ext uri="{BB962C8B-B14F-4D97-AF65-F5344CB8AC3E}">
        <p14:creationId xmlns:p14="http://schemas.microsoft.com/office/powerpoint/2010/main" val="3586266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of Indictment </a:t>
            </a:r>
            <a:endParaRPr lang="en-US" dirty="0"/>
          </a:p>
        </p:txBody>
      </p:sp>
      <p:sp>
        <p:nvSpPr>
          <p:cNvPr id="3" name="Content Placeholder 2"/>
          <p:cNvSpPr>
            <a:spLocks noGrp="1"/>
          </p:cNvSpPr>
          <p:nvPr>
            <p:ph sz="quarter" idx="1"/>
          </p:nvPr>
        </p:nvSpPr>
        <p:spPr/>
        <p:txBody>
          <a:bodyPr>
            <a:normAutofit/>
          </a:bodyPr>
          <a:lstStyle/>
          <a:p>
            <a:r>
              <a:rPr lang="en-US" dirty="0" smtClean="0"/>
              <a:t>In both adversarial and inquisitorial justice systems, sufficient evidence of guilt in the case determines its trial</a:t>
            </a:r>
          </a:p>
          <a:p>
            <a:r>
              <a:rPr lang="en-US" dirty="0" smtClean="0"/>
              <a:t>Consequently, in both criminal justice systems , there is no decision that is considered absolute or final since</a:t>
            </a:r>
            <a:endParaRPr lang="en-US" dirty="0"/>
          </a:p>
        </p:txBody>
      </p:sp>
    </p:spTree>
    <p:extLst>
      <p:ext uri="{BB962C8B-B14F-4D97-AF65-F5344CB8AC3E}">
        <p14:creationId xmlns:p14="http://schemas.microsoft.com/office/powerpoint/2010/main" val="99631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p:txBody>
          <a:bodyPr>
            <a:normAutofit/>
          </a:bodyPr>
          <a:lstStyle/>
          <a:p>
            <a:r>
              <a:rPr lang="en-US" dirty="0"/>
              <a:t>Sevier, J. (2014). The truth-justice tradeoff: Perceptions of decisional accuracy and procedural justice in adversarial and inquisitorial legal systems. </a:t>
            </a:r>
            <a:r>
              <a:rPr lang="en-US" i="1" dirty="0"/>
              <a:t>Psychology, Public Policy, and Law</a:t>
            </a:r>
            <a:r>
              <a:rPr lang="en-US" dirty="0"/>
              <a:t>, </a:t>
            </a:r>
            <a:r>
              <a:rPr lang="en-US" i="1" dirty="0"/>
              <a:t>20</a:t>
            </a:r>
            <a:r>
              <a:rPr lang="en-US" dirty="0"/>
              <a:t>(2), 212</a:t>
            </a:r>
            <a:r>
              <a:rPr lang="en-US" dirty="0" smtClean="0"/>
              <a:t>.</a:t>
            </a:r>
          </a:p>
          <a:p>
            <a:r>
              <a:rPr lang="en-US" dirty="0" err="1"/>
              <a:t>Vogler</a:t>
            </a:r>
            <a:r>
              <a:rPr lang="en-US" dirty="0"/>
              <a:t>, R. (2017). </a:t>
            </a:r>
            <a:r>
              <a:rPr lang="en-US" i="1" dirty="0"/>
              <a:t>A world view of criminal justice</a:t>
            </a:r>
            <a:r>
              <a:rPr lang="en-US" dirty="0"/>
              <a:t>. </a:t>
            </a:r>
            <a:r>
              <a:rPr lang="en-US" dirty="0" err="1"/>
              <a:t>Routledge</a:t>
            </a:r>
            <a:r>
              <a:rPr lang="en-US" dirty="0" smtClean="0"/>
              <a:t>.</a:t>
            </a:r>
          </a:p>
          <a:p>
            <a:r>
              <a:rPr lang="en-US" dirty="0"/>
              <a:t>Langer, M. (2014). The long shadow of the adversarial and inquisitorial categories.</a:t>
            </a:r>
            <a:endParaRPr lang="en-US" dirty="0"/>
          </a:p>
        </p:txBody>
      </p:sp>
    </p:spTree>
    <p:extLst>
      <p:ext uri="{BB962C8B-B14F-4D97-AF65-F5344CB8AC3E}">
        <p14:creationId xmlns:p14="http://schemas.microsoft.com/office/powerpoint/2010/main" val="26389978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522</TotalTime>
  <Words>2172</Words>
  <Application>Microsoft Office PowerPoint</Application>
  <PresentationFormat>On-screen Show (4:3)</PresentationFormat>
  <Paragraphs>123</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Adversarial criminal legal system</vt:lpstr>
      <vt:lpstr>The Inquisitorial System </vt:lpstr>
      <vt:lpstr>Comparisons between adversarial and inquisitorial system </vt:lpstr>
      <vt:lpstr>Origin </vt:lpstr>
      <vt:lpstr>The Judge:</vt:lpstr>
      <vt:lpstr>Seeking the truth </vt:lpstr>
      <vt:lpstr>Determination of Witness</vt:lpstr>
      <vt:lpstr>Criminal Defendant </vt:lpstr>
      <vt:lpstr>Presentation of References </vt:lpstr>
      <vt:lpstr>Case Management </vt:lpstr>
      <vt:lpstr>Case Management cont.</vt:lpstr>
      <vt:lpstr>Time Petition </vt:lpstr>
      <vt:lpstr>Judicial Precedent </vt:lpstr>
      <vt:lpstr>Evidence </vt:lpstr>
      <vt:lpstr>Discretionary Power</vt:lpstr>
      <vt:lpstr>The role of prosecutors</vt:lpstr>
      <vt:lpstr>Trial Sessions </vt:lpstr>
      <vt:lpstr>Third party </vt:lpstr>
      <vt:lpstr>Decision of Indictment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Adversarial criminal legal system</dc:title>
  <dc:creator>mpc</dc:creator>
  <cp:lastModifiedBy>mpc</cp:lastModifiedBy>
  <cp:revision>59</cp:revision>
  <dcterms:created xsi:type="dcterms:W3CDTF">2019-03-18T17:12:53Z</dcterms:created>
  <dcterms:modified xsi:type="dcterms:W3CDTF">2019-03-19T20:25:26Z</dcterms:modified>
</cp:coreProperties>
</file>